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731" userDrawn="1">
          <p15:clr>
            <a:srgbClr val="A4A3A4"/>
          </p15:clr>
        </p15:guide>
        <p15:guide id="3" pos="805" userDrawn="1">
          <p15:clr>
            <a:srgbClr val="A4A3A4"/>
          </p15:clr>
        </p15:guide>
        <p15:guide id="4" orient="horz" pos="612" userDrawn="1">
          <p15:clr>
            <a:srgbClr val="A4A3A4"/>
          </p15:clr>
        </p15:guide>
        <p15:guide id="5" pos="593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40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81" d="100"/>
          <a:sy n="81" d="100"/>
        </p:scale>
        <p:origin x="6120" y="102"/>
      </p:cViewPr>
      <p:guideLst>
        <p:guide orient="horz" pos="8731"/>
        <p:guide pos="805"/>
        <p:guide orient="horz" pos="612"/>
        <p:guide pos="593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E819C-D8B2-4CAF-9BDF-F7A49AACF69A}" type="datetimeFigureOut">
              <a:rPr lang="nb-NO" smtClean="0"/>
              <a:t>26.10.2023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5461A-4137-4D47-B711-FB772EAF16D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07763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E819C-D8B2-4CAF-9BDF-F7A49AACF69A}" type="datetimeFigureOut">
              <a:rPr lang="nb-NO" smtClean="0"/>
              <a:t>26.10.2023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5461A-4137-4D47-B711-FB772EAF16D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50347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E819C-D8B2-4CAF-9BDF-F7A49AACF69A}" type="datetimeFigureOut">
              <a:rPr lang="nb-NO" smtClean="0"/>
              <a:t>26.10.2023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5461A-4137-4D47-B711-FB772EAF16D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29041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E819C-D8B2-4CAF-9BDF-F7A49AACF69A}" type="datetimeFigureOut">
              <a:rPr lang="nb-NO" smtClean="0"/>
              <a:t>26.10.2023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5461A-4137-4D47-B711-FB772EAF16D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68107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E819C-D8B2-4CAF-9BDF-F7A49AACF69A}" type="datetimeFigureOut">
              <a:rPr lang="nb-NO" smtClean="0"/>
              <a:t>26.10.2023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5461A-4137-4D47-B711-FB772EAF16D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6207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E819C-D8B2-4CAF-9BDF-F7A49AACF69A}" type="datetimeFigureOut">
              <a:rPr lang="nb-NO" smtClean="0"/>
              <a:t>26.10.2023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5461A-4137-4D47-B711-FB772EAF16D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28686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E819C-D8B2-4CAF-9BDF-F7A49AACF69A}" type="datetimeFigureOut">
              <a:rPr lang="nb-NO" smtClean="0"/>
              <a:t>26.10.2023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5461A-4137-4D47-B711-FB772EAF16D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84721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E819C-D8B2-4CAF-9BDF-F7A49AACF69A}" type="datetimeFigureOut">
              <a:rPr lang="nb-NO" smtClean="0"/>
              <a:t>26.10.2023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5461A-4137-4D47-B711-FB772EAF16D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83717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E819C-D8B2-4CAF-9BDF-F7A49AACF69A}" type="datetimeFigureOut">
              <a:rPr lang="nb-NO" smtClean="0"/>
              <a:t>26.10.2023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5461A-4137-4D47-B711-FB772EAF16D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9613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E819C-D8B2-4CAF-9BDF-F7A49AACF69A}" type="datetimeFigureOut">
              <a:rPr lang="nb-NO" smtClean="0"/>
              <a:t>26.10.2023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5461A-4137-4D47-B711-FB772EAF16D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17027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E819C-D8B2-4CAF-9BDF-F7A49AACF69A}" type="datetimeFigureOut">
              <a:rPr lang="nb-NO" smtClean="0"/>
              <a:t>26.10.2023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5461A-4137-4D47-B711-FB772EAF16D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5942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E819C-D8B2-4CAF-9BDF-F7A49AACF69A}" type="datetimeFigureOut">
              <a:rPr lang="nb-NO" smtClean="0"/>
              <a:t>26.10.2023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75461A-4137-4D47-B711-FB772EAF16D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7899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1404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rafikk 16">
            <a:extLst>
              <a:ext uri="{FF2B5EF4-FFF2-40B4-BE49-F238E27FC236}">
                <a16:creationId xmlns:a16="http://schemas.microsoft.com/office/drawing/2014/main" id="{920F42EB-9B07-E6F0-703A-65154F2687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48408" y="11836230"/>
            <a:ext cx="1619998" cy="1619998"/>
          </a:xfrm>
          <a:prstGeom prst="rect">
            <a:avLst/>
          </a:prstGeom>
        </p:spPr>
      </p:pic>
      <p:pic>
        <p:nvPicPr>
          <p:cNvPr id="19" name="Grafikk 18">
            <a:extLst>
              <a:ext uri="{FF2B5EF4-FFF2-40B4-BE49-F238E27FC236}">
                <a16:creationId xmlns:a16="http://schemas.microsoft.com/office/drawing/2014/main" id="{751763AA-B094-B3A4-142D-D9CFD7CC51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618878" y="11836229"/>
            <a:ext cx="1619998" cy="1619998"/>
          </a:xfrm>
          <a:prstGeom prst="rect">
            <a:avLst/>
          </a:prstGeom>
        </p:spPr>
      </p:pic>
      <p:pic>
        <p:nvPicPr>
          <p:cNvPr id="21" name="Grafikk 20">
            <a:extLst>
              <a:ext uri="{FF2B5EF4-FFF2-40B4-BE49-F238E27FC236}">
                <a16:creationId xmlns:a16="http://schemas.microsoft.com/office/drawing/2014/main" id="{609FFEBA-43D8-F939-466C-33EC77C22EC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77938" y="11836231"/>
            <a:ext cx="1619998" cy="1619998"/>
          </a:xfrm>
          <a:prstGeom prst="rect">
            <a:avLst/>
          </a:prstGeom>
        </p:spPr>
      </p:pic>
      <p:pic>
        <p:nvPicPr>
          <p:cNvPr id="23" name="Grafikk 22">
            <a:extLst>
              <a:ext uri="{FF2B5EF4-FFF2-40B4-BE49-F238E27FC236}">
                <a16:creationId xmlns:a16="http://schemas.microsoft.com/office/drawing/2014/main" id="{3C92E86D-ACFA-F2F5-5F9D-17D8701819E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789349" y="11836229"/>
            <a:ext cx="1619998" cy="1619998"/>
          </a:xfrm>
          <a:prstGeom prst="rect">
            <a:avLst/>
          </a:prstGeom>
        </p:spPr>
      </p:pic>
      <p:sp>
        <p:nvSpPr>
          <p:cNvPr id="25" name="TekstSylinder 24">
            <a:extLst>
              <a:ext uri="{FF2B5EF4-FFF2-40B4-BE49-F238E27FC236}">
                <a16:creationId xmlns:a16="http://schemas.microsoft.com/office/drawing/2014/main" id="{EA6F091C-8F88-3F5C-FCFB-4A9FFD318D2B}"/>
              </a:ext>
            </a:extLst>
          </p:cNvPr>
          <p:cNvSpPr txBox="1"/>
          <p:nvPr/>
        </p:nvSpPr>
        <p:spPr>
          <a:xfrm>
            <a:off x="1277938" y="13860463"/>
            <a:ext cx="92170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Prosjektet Dagsturhytta Innlandet </a:t>
            </a:r>
            <a:r>
              <a:rPr lang="nb-NO" sz="1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er et samarbeid mellom </a:t>
            </a:r>
            <a:r>
              <a:rPr lang="nb-NO" sz="14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Sparebankstiftelsen Hedmark, </a:t>
            </a:r>
            <a:br>
              <a:rPr lang="nb-NO" sz="14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nb-NO" sz="14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Sparebankstiftelsen DNB, Norsk Tipping, Innlandet fylkeskommune</a:t>
            </a:r>
            <a:r>
              <a:rPr lang="nb-NO" sz="1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nb-NO" sz="14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og Skjåk </a:t>
            </a:r>
            <a:r>
              <a:rPr lang="nb-NO" sz="14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kommune</a:t>
            </a:r>
            <a:endParaRPr lang="nb-NO" sz="14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27" name="Grafikk 26">
            <a:extLst>
              <a:ext uri="{FF2B5EF4-FFF2-40B4-BE49-F238E27FC236}">
                <a16:creationId xmlns:a16="http://schemas.microsoft.com/office/drawing/2014/main" id="{558C7D88-ABD9-6A71-2132-5DEBEF3F9DF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>
          <a:xfrm>
            <a:off x="1277938" y="971550"/>
            <a:ext cx="4651778" cy="1656000"/>
          </a:xfrm>
          <a:prstGeom prst="rect">
            <a:avLst/>
          </a:prstGeom>
        </p:spPr>
      </p:pic>
      <p:sp>
        <p:nvSpPr>
          <p:cNvPr id="28" name="TekstSylinder 27">
            <a:extLst>
              <a:ext uri="{FF2B5EF4-FFF2-40B4-BE49-F238E27FC236}">
                <a16:creationId xmlns:a16="http://schemas.microsoft.com/office/drawing/2014/main" id="{29B664CC-61E4-4B44-F413-147FB6C85A15}"/>
              </a:ext>
            </a:extLst>
          </p:cNvPr>
          <p:cNvSpPr txBox="1"/>
          <p:nvPr/>
        </p:nvSpPr>
        <p:spPr>
          <a:xfrm>
            <a:off x="1277938" y="3213461"/>
            <a:ext cx="8131409" cy="7694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b-NO" sz="4400" dirty="0" err="1">
                <a:solidFill>
                  <a:schemeClr val="bg1"/>
                </a:solidFill>
                <a:latin typeface="Roboto Bold"/>
                <a:ea typeface="Roboto Bold"/>
                <a:cs typeface="Roboto Bold"/>
              </a:rPr>
              <a:t>Ordensreglar</a:t>
            </a:r>
            <a:r>
              <a:rPr lang="nb-NO" sz="4400">
                <a:solidFill>
                  <a:schemeClr val="bg1"/>
                </a:solidFill>
                <a:latin typeface="Roboto Bold"/>
                <a:ea typeface="Roboto Bold"/>
                <a:cs typeface="Roboto Bold"/>
              </a:rPr>
              <a:t> for dagsturhytta i </a:t>
            </a:r>
          </a:p>
        </p:txBody>
      </p:sp>
      <p:sp>
        <p:nvSpPr>
          <p:cNvPr id="29" name="TekstSylinder 28">
            <a:extLst>
              <a:ext uri="{FF2B5EF4-FFF2-40B4-BE49-F238E27FC236}">
                <a16:creationId xmlns:a16="http://schemas.microsoft.com/office/drawing/2014/main" id="{3FACE11F-EC79-141A-E5BA-D0ABE1582846}"/>
              </a:ext>
            </a:extLst>
          </p:cNvPr>
          <p:cNvSpPr txBox="1"/>
          <p:nvPr/>
        </p:nvSpPr>
        <p:spPr>
          <a:xfrm>
            <a:off x="1205643" y="4133023"/>
            <a:ext cx="8131409" cy="730969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spcBef>
                <a:spcPts val="1400"/>
              </a:spcBef>
              <a:buFont typeface="Arial" panose="020B0604020202020204" pitchFamily="34" charset="0"/>
              <a:buChar char="•"/>
            </a:pPr>
            <a:r>
              <a:rPr lang="nb-NO" sz="2600" dirty="0">
                <a:solidFill>
                  <a:schemeClr val="bg1"/>
                </a:solidFill>
                <a:latin typeface="Roboto"/>
                <a:ea typeface="Roboto"/>
                <a:cs typeface="Roboto"/>
              </a:rPr>
              <a:t>Tørk/børst av skoa før du går inn i hytta. </a:t>
            </a:r>
            <a:br>
              <a:rPr lang="nb-NO" sz="2600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nb-NO" sz="2600" dirty="0" err="1">
                <a:solidFill>
                  <a:schemeClr val="bg1"/>
                </a:solidFill>
                <a:latin typeface="Roboto"/>
                <a:ea typeface="Roboto"/>
                <a:cs typeface="Roboto"/>
              </a:rPr>
              <a:t>Ikkje</a:t>
            </a:r>
            <a:r>
              <a:rPr lang="nb-NO" sz="2600" dirty="0">
                <a:solidFill>
                  <a:schemeClr val="bg1"/>
                </a:solidFill>
                <a:latin typeface="Roboto"/>
                <a:ea typeface="Roboto"/>
                <a:cs typeface="Roboto"/>
              </a:rPr>
              <a:t> bruk </a:t>
            </a:r>
            <a:r>
              <a:rPr lang="nb-NO" sz="2600" dirty="0" err="1">
                <a:solidFill>
                  <a:schemeClr val="bg1"/>
                </a:solidFill>
                <a:latin typeface="Roboto"/>
                <a:ea typeface="Roboto"/>
                <a:cs typeface="Roboto"/>
              </a:rPr>
              <a:t>broddar</a:t>
            </a:r>
            <a:r>
              <a:rPr lang="nb-NO" sz="2600" dirty="0">
                <a:solidFill>
                  <a:schemeClr val="bg1"/>
                </a:solidFill>
                <a:latin typeface="Roboto"/>
                <a:ea typeface="Roboto"/>
                <a:cs typeface="Roboto"/>
              </a:rPr>
              <a:t>/piggsko inne.</a:t>
            </a:r>
          </a:p>
          <a:p>
            <a:pPr marL="342900" indent="-342900">
              <a:spcBef>
                <a:spcPts val="1400"/>
              </a:spcBef>
              <a:buFont typeface="Arial" panose="020B0604020202020204" pitchFamily="34" charset="0"/>
              <a:buChar char="•"/>
            </a:pPr>
            <a:r>
              <a:rPr lang="nb-NO" sz="2600" dirty="0">
                <a:solidFill>
                  <a:schemeClr val="bg1"/>
                </a:solidFill>
                <a:latin typeface="Roboto"/>
                <a:ea typeface="Roboto"/>
                <a:cs typeface="Roboto"/>
              </a:rPr>
              <a:t>Hald hytta ryddig, og ta med søppel heim.</a:t>
            </a:r>
          </a:p>
          <a:p>
            <a:pPr marL="342900" indent="-342900">
              <a:spcBef>
                <a:spcPts val="1400"/>
              </a:spcBef>
              <a:buFont typeface="Arial" panose="020B0604020202020204" pitchFamily="34" charset="0"/>
              <a:buChar char="•"/>
            </a:pPr>
            <a:r>
              <a:rPr lang="nb-NO" sz="2600" dirty="0">
                <a:solidFill>
                  <a:schemeClr val="bg1"/>
                </a:solidFill>
                <a:latin typeface="Roboto"/>
                <a:ea typeface="Roboto"/>
                <a:cs typeface="Roboto"/>
              </a:rPr>
              <a:t>Kost gjerne inne i hytta og på plattingen ved behov.</a:t>
            </a:r>
          </a:p>
          <a:p>
            <a:pPr marL="342900" indent="-342900">
              <a:spcBef>
                <a:spcPts val="1400"/>
              </a:spcBef>
              <a:buFont typeface="Arial" panose="020B0604020202020204" pitchFamily="34" charset="0"/>
              <a:buChar char="•"/>
            </a:pPr>
            <a:r>
              <a:rPr lang="nb-NO" sz="2600" dirty="0">
                <a:solidFill>
                  <a:schemeClr val="bg1"/>
                </a:solidFill>
                <a:latin typeface="Roboto"/>
                <a:ea typeface="Roboto"/>
                <a:cs typeface="Roboto"/>
              </a:rPr>
              <a:t>Fyr kun med ved i ovnen – </a:t>
            </a:r>
            <a:br>
              <a:rPr lang="nb-NO" sz="2600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nb-NO" sz="2600" dirty="0" err="1">
                <a:solidFill>
                  <a:schemeClr val="bg1"/>
                </a:solidFill>
                <a:latin typeface="Roboto"/>
                <a:ea typeface="Roboto"/>
                <a:cs typeface="Roboto"/>
              </a:rPr>
              <a:t>ikkje</a:t>
            </a:r>
            <a:r>
              <a:rPr lang="nb-NO" sz="2600" dirty="0">
                <a:solidFill>
                  <a:schemeClr val="bg1"/>
                </a:solidFill>
                <a:latin typeface="Roboto"/>
                <a:ea typeface="Roboto"/>
                <a:cs typeface="Roboto"/>
              </a:rPr>
              <a:t> plast, metall og </a:t>
            </a:r>
            <a:r>
              <a:rPr lang="nb-NO" sz="2600" dirty="0" err="1">
                <a:solidFill>
                  <a:schemeClr val="bg1"/>
                </a:solidFill>
                <a:latin typeface="Roboto"/>
                <a:ea typeface="Roboto"/>
                <a:cs typeface="Roboto"/>
              </a:rPr>
              <a:t>liknande</a:t>
            </a:r>
            <a:r>
              <a:rPr lang="nb-NO" sz="2600" dirty="0">
                <a:solidFill>
                  <a:schemeClr val="bg1"/>
                </a:solidFill>
                <a:latin typeface="Roboto"/>
                <a:ea typeface="Roboto"/>
                <a:cs typeface="Roboto"/>
              </a:rPr>
              <a:t>.</a:t>
            </a:r>
          </a:p>
          <a:p>
            <a:pPr marL="342900" indent="-342900">
              <a:spcBef>
                <a:spcPts val="1400"/>
              </a:spcBef>
              <a:buFont typeface="Arial" panose="020B0604020202020204" pitchFamily="34" charset="0"/>
              <a:buChar char="•"/>
            </a:pPr>
            <a:r>
              <a:rPr lang="nb-NO" sz="2600" dirty="0">
                <a:solidFill>
                  <a:schemeClr val="bg1"/>
                </a:solidFill>
                <a:latin typeface="Roboto"/>
                <a:ea typeface="Roboto"/>
                <a:cs typeface="Roboto"/>
              </a:rPr>
              <a:t>Bål kan kun </a:t>
            </a:r>
            <a:r>
              <a:rPr lang="nb-NO" sz="2600" dirty="0" err="1">
                <a:solidFill>
                  <a:schemeClr val="bg1"/>
                </a:solidFill>
                <a:latin typeface="Roboto"/>
                <a:ea typeface="Roboto"/>
                <a:cs typeface="Roboto"/>
              </a:rPr>
              <a:t>tennast</a:t>
            </a:r>
            <a:r>
              <a:rPr lang="nb-NO" sz="2600" dirty="0">
                <a:solidFill>
                  <a:schemeClr val="bg1"/>
                </a:solidFill>
                <a:latin typeface="Roboto"/>
                <a:ea typeface="Roboto"/>
                <a:cs typeface="Roboto"/>
              </a:rPr>
              <a:t> på tilviste </a:t>
            </a:r>
            <a:r>
              <a:rPr lang="nb-NO" sz="2600" dirty="0" err="1">
                <a:solidFill>
                  <a:schemeClr val="bg1"/>
                </a:solidFill>
                <a:latin typeface="Roboto"/>
                <a:ea typeface="Roboto"/>
                <a:cs typeface="Roboto"/>
              </a:rPr>
              <a:t>plassar</a:t>
            </a:r>
            <a:r>
              <a:rPr lang="nb-NO" sz="2600" dirty="0">
                <a:solidFill>
                  <a:schemeClr val="bg1"/>
                </a:solidFill>
                <a:latin typeface="Roboto"/>
                <a:ea typeface="Roboto"/>
                <a:cs typeface="Roboto"/>
              </a:rPr>
              <a:t>.</a:t>
            </a:r>
          </a:p>
          <a:p>
            <a:pPr marL="342900" indent="-342900">
              <a:spcBef>
                <a:spcPts val="1400"/>
              </a:spcBef>
              <a:buFont typeface="Arial" panose="020B0604020202020204" pitchFamily="34" charset="0"/>
              <a:buChar char="•"/>
            </a:pPr>
            <a:r>
              <a:rPr lang="nb-NO" sz="2600" dirty="0">
                <a:solidFill>
                  <a:schemeClr val="bg1"/>
                </a:solidFill>
                <a:latin typeface="Roboto"/>
                <a:ea typeface="Roboto"/>
                <a:cs typeface="Roboto"/>
              </a:rPr>
              <a:t>Røyking må skje </a:t>
            </a:r>
            <a:r>
              <a:rPr lang="nb-NO" sz="2600" dirty="0" err="1">
                <a:solidFill>
                  <a:schemeClr val="bg1"/>
                </a:solidFill>
                <a:latin typeface="Roboto"/>
                <a:ea typeface="Roboto"/>
                <a:cs typeface="Roboto"/>
              </a:rPr>
              <a:t>utandørs</a:t>
            </a:r>
            <a:r>
              <a:rPr lang="nb-NO" sz="2600" dirty="0">
                <a:solidFill>
                  <a:schemeClr val="bg1"/>
                </a:solidFill>
                <a:latin typeface="Roboto"/>
                <a:ea typeface="Roboto"/>
                <a:cs typeface="Roboto"/>
              </a:rPr>
              <a:t>. </a:t>
            </a:r>
            <a:endParaRPr lang="nb-NO" sz="26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/>
            </a:endParaRPr>
          </a:p>
          <a:p>
            <a:pPr marL="342900" indent="-342900">
              <a:spcBef>
                <a:spcPts val="1400"/>
              </a:spcBef>
              <a:buFont typeface="Arial" panose="020B0604020202020204" pitchFamily="34" charset="0"/>
              <a:buChar char="•"/>
            </a:pPr>
            <a:r>
              <a:rPr lang="nb-NO" sz="2600" dirty="0">
                <a:solidFill>
                  <a:schemeClr val="bg1"/>
                </a:solidFill>
                <a:latin typeface="Roboto"/>
                <a:ea typeface="Roboto"/>
                <a:cs typeface="Roboto"/>
              </a:rPr>
              <a:t>Pass på at døra er att leten når du </a:t>
            </a:r>
            <a:r>
              <a:rPr lang="nb-NO" sz="2600" dirty="0" err="1">
                <a:solidFill>
                  <a:schemeClr val="bg1"/>
                </a:solidFill>
                <a:latin typeface="Roboto"/>
                <a:ea typeface="Roboto"/>
                <a:cs typeface="Roboto"/>
              </a:rPr>
              <a:t>forleter</a:t>
            </a:r>
            <a:r>
              <a:rPr lang="nb-NO" sz="2600" dirty="0">
                <a:solidFill>
                  <a:schemeClr val="bg1"/>
                </a:solidFill>
                <a:latin typeface="Roboto"/>
                <a:ea typeface="Roboto"/>
                <a:cs typeface="Roboto"/>
              </a:rPr>
              <a:t> hytta.</a:t>
            </a:r>
          </a:p>
          <a:p>
            <a:pPr marL="342900" indent="-342900">
              <a:spcBef>
                <a:spcPts val="1400"/>
              </a:spcBef>
              <a:buFont typeface="Arial" panose="020B0604020202020204" pitchFamily="34" charset="0"/>
              <a:buChar char="•"/>
            </a:pPr>
            <a:r>
              <a:rPr lang="nb-NO" sz="2600" dirty="0" err="1">
                <a:solidFill>
                  <a:schemeClr val="bg1"/>
                </a:solidFill>
                <a:latin typeface="Roboto"/>
                <a:ea typeface="Roboto"/>
                <a:cs typeface="Roboto"/>
              </a:rPr>
              <a:t>Hundar</a:t>
            </a:r>
            <a:r>
              <a:rPr lang="nb-NO" sz="2600" dirty="0">
                <a:solidFill>
                  <a:schemeClr val="bg1"/>
                </a:solidFill>
                <a:latin typeface="Roboto"/>
                <a:ea typeface="Roboto"/>
                <a:cs typeface="Roboto"/>
              </a:rPr>
              <a:t> kan </a:t>
            </a:r>
            <a:r>
              <a:rPr lang="nb-NO" sz="2600" dirty="0" err="1">
                <a:solidFill>
                  <a:schemeClr val="bg1"/>
                </a:solidFill>
                <a:latin typeface="Roboto"/>
                <a:ea typeface="Roboto"/>
                <a:cs typeface="Roboto"/>
              </a:rPr>
              <a:t>ikkje</a:t>
            </a:r>
            <a:r>
              <a:rPr lang="nb-NO" sz="2600" dirty="0">
                <a:solidFill>
                  <a:schemeClr val="bg1"/>
                </a:solidFill>
                <a:latin typeface="Roboto"/>
                <a:ea typeface="Roboto"/>
                <a:cs typeface="Roboto"/>
              </a:rPr>
              <a:t> </a:t>
            </a:r>
            <a:r>
              <a:rPr lang="nb-NO" sz="2600" dirty="0" err="1">
                <a:solidFill>
                  <a:schemeClr val="bg1"/>
                </a:solidFill>
                <a:latin typeface="Roboto"/>
                <a:ea typeface="Roboto"/>
                <a:cs typeface="Roboto"/>
              </a:rPr>
              <a:t>vere</a:t>
            </a:r>
            <a:r>
              <a:rPr lang="nb-NO" sz="2600" dirty="0">
                <a:solidFill>
                  <a:schemeClr val="bg1"/>
                </a:solidFill>
                <a:latin typeface="Roboto"/>
                <a:ea typeface="Roboto"/>
                <a:cs typeface="Roboto"/>
              </a:rPr>
              <a:t> med inn i hytta.</a:t>
            </a:r>
          </a:p>
          <a:p>
            <a:pPr marL="342900" indent="-342900">
              <a:spcBef>
                <a:spcPts val="1400"/>
              </a:spcBef>
              <a:buFont typeface="Arial" panose="020B0604020202020204" pitchFamily="34" charset="0"/>
              <a:buChar char="•"/>
            </a:pPr>
            <a:r>
              <a:rPr lang="nb-NO" sz="2600" dirty="0">
                <a:solidFill>
                  <a:schemeClr val="bg1"/>
                </a:solidFill>
                <a:latin typeface="Roboto"/>
                <a:ea typeface="Roboto"/>
                <a:cs typeface="Roboto"/>
              </a:rPr>
              <a:t>Det er </a:t>
            </a:r>
            <a:r>
              <a:rPr lang="nb-NO" sz="2600" dirty="0" err="1">
                <a:solidFill>
                  <a:schemeClr val="bg1"/>
                </a:solidFill>
                <a:latin typeface="Roboto"/>
                <a:ea typeface="Roboto"/>
                <a:cs typeface="Roboto"/>
              </a:rPr>
              <a:t>ikkje</a:t>
            </a:r>
            <a:r>
              <a:rPr lang="nb-NO" sz="2600" dirty="0">
                <a:solidFill>
                  <a:schemeClr val="bg1"/>
                </a:solidFill>
                <a:latin typeface="Roboto"/>
                <a:ea typeface="Roboto"/>
                <a:cs typeface="Roboto"/>
              </a:rPr>
              <a:t> tillatt å overnatte i hytta.</a:t>
            </a:r>
          </a:p>
          <a:p>
            <a:pPr marL="342900" indent="-342900">
              <a:spcBef>
                <a:spcPts val="1400"/>
              </a:spcBef>
              <a:buFont typeface="Arial" panose="020B0604020202020204" pitchFamily="34" charset="0"/>
              <a:buChar char="•"/>
            </a:pPr>
            <a:r>
              <a:rPr lang="nb-NO" sz="2600" dirty="0">
                <a:solidFill>
                  <a:schemeClr val="bg1"/>
                </a:solidFill>
                <a:latin typeface="Roboto"/>
                <a:ea typeface="Roboto"/>
                <a:cs typeface="Roboto"/>
              </a:rPr>
              <a:t>Ved hærverk eller andre avvik – </a:t>
            </a:r>
            <a:br>
              <a:rPr lang="nb-NO" sz="2600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nb-NO" sz="2600" dirty="0">
                <a:solidFill>
                  <a:schemeClr val="bg1"/>
                </a:solidFill>
                <a:latin typeface="Roboto"/>
                <a:ea typeface="Roboto"/>
                <a:cs typeface="Roboto"/>
              </a:rPr>
              <a:t>send e-post til kommunen sitt postmottak. post@skjaak.kommune.no</a:t>
            </a:r>
          </a:p>
        </p:txBody>
      </p:sp>
    </p:spTree>
    <p:extLst>
      <p:ext uri="{BB962C8B-B14F-4D97-AF65-F5344CB8AC3E}">
        <p14:creationId xmlns:p14="http://schemas.microsoft.com/office/powerpoint/2010/main" val="4074440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139C631A37BDC448C901ACD5F3B05A1" ma:contentTypeVersion="15" ma:contentTypeDescription="Opprett et nytt dokument." ma:contentTypeScope="" ma:versionID="9a52b3f2d47dd50ebd34c2dd0befcdae">
  <xsd:schema xmlns:xsd="http://www.w3.org/2001/XMLSchema" xmlns:xs="http://www.w3.org/2001/XMLSchema" xmlns:p="http://schemas.microsoft.com/office/2006/metadata/properties" xmlns:ns2="05188e19-aa91-4824-ba87-04dd8adb3370" xmlns:ns3="3d100eb1-9bac-4c23-a199-ea69503be7e2" targetNamespace="http://schemas.microsoft.com/office/2006/metadata/properties" ma:root="true" ma:fieldsID="20564f9b92701563da487f9b9562b091" ns2:_="" ns3:_="">
    <xsd:import namespace="05188e19-aa91-4824-ba87-04dd8adb3370"/>
    <xsd:import namespace="3d100eb1-9bac-4c23-a199-ea69503be7e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ObjectDetectorVersion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188e19-aa91-4824-ba87-04dd8adb33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Bildemerkelapper" ma:readOnly="false" ma:fieldId="{5cf76f15-5ced-4ddc-b409-7134ff3c332f}" ma:taxonomyMulti="true" ma:sspId="1a9cca7e-798d-4d0d-8c54-6bdcff06792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100eb1-9bac-4c23-a199-ea69503be7e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f23353b0-246a-4c5e-b174-300e3580294f}" ma:internalName="TaxCatchAll" ma:showField="CatchAllData" ma:web="3d100eb1-9bac-4c23-a199-ea69503be7e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3d100eb1-9bac-4c23-a199-ea69503be7e2">
      <UserInfo>
        <DisplayName/>
        <AccountId xsi:nil="true"/>
        <AccountType/>
      </UserInfo>
    </SharedWithUsers>
    <TaxCatchAll xmlns="3d100eb1-9bac-4c23-a199-ea69503be7e2" xsi:nil="true"/>
    <lcf76f155ced4ddcb4097134ff3c332f xmlns="05188e19-aa91-4824-ba87-04dd8adb337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8F97862-760E-4C4B-B11F-0779839DD7C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3EBEFDE-F830-4592-AE42-005A48C797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5188e19-aa91-4824-ba87-04dd8adb3370"/>
    <ds:schemaRef ds:uri="3d100eb1-9bac-4c23-a199-ea69503be7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EEAE872-3C83-47B5-A1A1-C77241327A6B}">
  <ds:schemaRefs>
    <ds:schemaRef ds:uri="http://schemas.microsoft.com/office/2006/metadata/properties"/>
    <ds:schemaRef ds:uri="http://schemas.microsoft.com/office/infopath/2007/PartnerControls"/>
    <ds:schemaRef ds:uri="05476afe-8bef-49c8-a283-a493477f5dcc"/>
    <ds:schemaRef ds:uri="8a1586c3-c249-417c-9e47-c5913d3141cb"/>
    <ds:schemaRef ds:uri="3d100eb1-9bac-4c23-a199-ea69503be7e2"/>
    <ds:schemaRef ds:uri="05188e19-aa91-4824-ba87-04dd8adb337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37</TotalTime>
  <Words>146</Words>
  <Application>Microsoft Office PowerPoint</Application>
  <PresentationFormat>Egendefinert</PresentationFormat>
  <Paragraphs>12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Roboto</vt:lpstr>
      <vt:lpstr>Roboto Bold</vt:lpstr>
      <vt:lpstr>Office-tema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Ordensregler Dagsturhytta Innlandet</dc:title>
  <dc:creator>Dokken, Lars Erik</dc:creator>
  <cp:lastModifiedBy>Stensgård, Marianne</cp:lastModifiedBy>
  <cp:revision>26</cp:revision>
  <dcterms:created xsi:type="dcterms:W3CDTF">2023-05-16T15:41:16Z</dcterms:created>
  <dcterms:modified xsi:type="dcterms:W3CDTF">2023-10-26T13:24:10Z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0x010100A139C631A37BDC448C901ACD5F3B05A1</vt:lpwstr>
  </property>
  <property fmtid="{D5CDD505-2E9C-101B-9397-08002B2CF9AE}" pid="3" name="MediaServiceImageTags">
    <vt:lpwstr/>
  </property>
  <property fmtid="{D5CDD505-2E9C-101B-9397-08002B2CF9AE}" pid="4" name="Order">
    <vt:r8>543300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ComplianceAssetId">
    <vt:lpwstr/>
  </property>
  <property fmtid="{D5CDD505-2E9C-101B-9397-08002B2CF9AE}" pid="10" name="TemplateUrl">
    <vt:lpwstr/>
  </property>
  <property fmtid="{D5CDD505-2E9C-101B-9397-08002B2CF9AE}" pid="11" name="_ExtendedDescription">
    <vt:lpwstr/>
  </property>
  <property fmtid="{D5CDD505-2E9C-101B-9397-08002B2CF9AE}" pid="12" name="TriggerFlowInfo">
    <vt:lpwstr/>
  </property>
</Properties>
</file>