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9"/>
  </p:notesMasterIdLst>
  <p:sldIdLst>
    <p:sldId id="278" r:id="rId2"/>
    <p:sldId id="276" r:id="rId3"/>
    <p:sldId id="269" r:id="rId4"/>
    <p:sldId id="281" r:id="rId5"/>
    <p:sldId id="274" r:id="rId6"/>
    <p:sldId id="280" r:id="rId7"/>
    <p:sldId id="273" r:id="rId8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vik, Ellen Marie" initials="EEM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>
        <p:scale>
          <a:sx n="119" d="100"/>
          <a:sy n="119" d="100"/>
        </p:scale>
        <p:origin x="-141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17T13:13:36.526" idx="6">
    <p:pos x="10" y="10"/>
    <p:text>ikke en økonomisk erstatningsordning, men eratatning for at skadelidte skal kunne fortsette drift elelr bruk av skadeobjekt, sette tilbajke til samme stand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63AB7-D0FA-44DE-92A5-6590A1289F6D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A5BDA-7C3E-4293-A473-D1DC9F9941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234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A5BDA-7C3E-4293-A473-D1DC9F99416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944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ikke en økonomisk erstatningsordning, men erstatning for at skadelidte skal kunne fortsette drift eller bruk av skadeobjekt, sette tilbake til samme stand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A5BDA-7C3E-4293-A473-D1DC9F99416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1373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A5BDA-7C3E-4293-A473-D1DC9F99416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0362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Egenandelen</a:t>
            </a:r>
            <a:r>
              <a:rPr lang="nb-NO" baseline="0" dirty="0" smtClean="0"/>
              <a:t> er 30% av de første 100 000, deretter 15 % for det som kommer over 100 000 kroner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A5BDA-7C3E-4293-A473-D1DC9F99416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4580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Si litt</a:t>
            </a:r>
            <a:r>
              <a:rPr lang="nb-NO" baseline="0" dirty="0" smtClean="0"/>
              <a:t> om hvem som kan søker, fullmakt, veilag </a:t>
            </a:r>
            <a:r>
              <a:rPr lang="nb-NO" baseline="0" smtClean="0"/>
              <a:t>og foreninger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A5BDA-7C3E-4293-A473-D1DC9F99416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073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A5BDA-7C3E-4293-A473-D1DC9F99416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157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A5BDA-7C3E-4293-A473-D1DC9F99416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778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35"/>
          <p:cNvSpPr>
            <a:spLocks noGrp="1"/>
          </p:cNvSpPr>
          <p:nvPr>
            <p:ph type="pic" idx="1"/>
          </p:nvPr>
        </p:nvSpPr>
        <p:spPr>
          <a:xfrm>
            <a:off x="4572000" y="1188000"/>
            <a:ext cx="4122000" cy="4860000"/>
          </a:xfrm>
          <a:custGeom>
            <a:avLst/>
            <a:gdLst>
              <a:gd name="connsiteX0" fmla="*/ 4834445 w 4872038"/>
              <a:gd name="connsiteY0" fmla="*/ 0 h 5756275"/>
              <a:gd name="connsiteX1" fmla="*/ 4872038 w 4872038"/>
              <a:gd name="connsiteY1" fmla="*/ 157809 h 5756275"/>
              <a:gd name="connsiteX2" fmla="*/ 4872038 w 4872038"/>
              <a:gd name="connsiteY2" fmla="*/ 1968857 h 5756275"/>
              <a:gd name="connsiteX3" fmla="*/ 4872038 w 4872038"/>
              <a:gd name="connsiteY3" fmla="*/ 2765417 h 5756275"/>
              <a:gd name="connsiteX4" fmla="*/ 4646480 w 4872038"/>
              <a:gd name="connsiteY4" fmla="*/ 3129881 h 5756275"/>
              <a:gd name="connsiteX5" fmla="*/ 131575 w 4872038"/>
              <a:gd name="connsiteY5" fmla="*/ 5512047 h 5756275"/>
              <a:gd name="connsiteX6" fmla="*/ 33834 w 4872038"/>
              <a:gd name="connsiteY6" fmla="*/ 5703672 h 5756275"/>
              <a:gd name="connsiteX7" fmla="*/ 37593 w 4872038"/>
              <a:gd name="connsiteY7" fmla="*/ 5756275 h 5756275"/>
              <a:gd name="connsiteX8" fmla="*/ 0 w 4872038"/>
              <a:gd name="connsiteY8" fmla="*/ 5598466 h 5756275"/>
              <a:gd name="connsiteX9" fmla="*/ 0 w 4872038"/>
              <a:gd name="connsiteY9" fmla="*/ 4516347 h 5756275"/>
              <a:gd name="connsiteX10" fmla="*/ 0 w 4872038"/>
              <a:gd name="connsiteY10" fmla="*/ 2990858 h 5756275"/>
              <a:gd name="connsiteX11" fmla="*/ 225558 w 4872038"/>
              <a:gd name="connsiteY11" fmla="*/ 2626395 h 5756275"/>
              <a:gd name="connsiteX12" fmla="*/ 4740463 w 4872038"/>
              <a:gd name="connsiteY12" fmla="*/ 244229 h 5756275"/>
              <a:gd name="connsiteX13" fmla="*/ 4838204 w 4872038"/>
              <a:gd name="connsiteY13" fmla="*/ 52603 h 5756275"/>
              <a:gd name="connsiteX14" fmla="*/ 4834445 w 4872038"/>
              <a:gd name="connsiteY14" fmla="*/ 0 h 575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72038" h="5756275">
                <a:moveTo>
                  <a:pt x="4834445" y="0"/>
                </a:moveTo>
                <a:cubicBezTo>
                  <a:pt x="4834445" y="0"/>
                  <a:pt x="4872038" y="60118"/>
                  <a:pt x="4872038" y="157809"/>
                </a:cubicBezTo>
                <a:cubicBezTo>
                  <a:pt x="4872038" y="1968857"/>
                  <a:pt x="4872038" y="1968857"/>
                  <a:pt x="4872038" y="1968857"/>
                </a:cubicBezTo>
                <a:cubicBezTo>
                  <a:pt x="4872038" y="2765417"/>
                  <a:pt x="4872038" y="2765417"/>
                  <a:pt x="4872038" y="2765417"/>
                </a:cubicBezTo>
                <a:cubicBezTo>
                  <a:pt x="4872038" y="2938255"/>
                  <a:pt x="4763018" y="3073520"/>
                  <a:pt x="4646480" y="3129881"/>
                </a:cubicBezTo>
                <a:cubicBezTo>
                  <a:pt x="4627684" y="3141153"/>
                  <a:pt x="142853" y="5504532"/>
                  <a:pt x="131575" y="5512047"/>
                </a:cubicBezTo>
                <a:cubicBezTo>
                  <a:pt x="63908" y="5549620"/>
                  <a:pt x="33834" y="5624768"/>
                  <a:pt x="33834" y="5703672"/>
                </a:cubicBezTo>
                <a:cubicBezTo>
                  <a:pt x="33834" y="5718702"/>
                  <a:pt x="33834" y="5741246"/>
                  <a:pt x="37593" y="5756275"/>
                </a:cubicBezTo>
                <a:cubicBezTo>
                  <a:pt x="37593" y="5756275"/>
                  <a:pt x="0" y="5696157"/>
                  <a:pt x="0" y="5598466"/>
                </a:cubicBezTo>
                <a:cubicBezTo>
                  <a:pt x="0" y="4516347"/>
                  <a:pt x="0" y="4516347"/>
                  <a:pt x="0" y="4516347"/>
                </a:cubicBezTo>
                <a:cubicBezTo>
                  <a:pt x="0" y="2990858"/>
                  <a:pt x="0" y="2990858"/>
                  <a:pt x="0" y="2990858"/>
                </a:cubicBezTo>
                <a:cubicBezTo>
                  <a:pt x="0" y="2818020"/>
                  <a:pt x="109020" y="2682755"/>
                  <a:pt x="225558" y="2626395"/>
                </a:cubicBezTo>
                <a:cubicBezTo>
                  <a:pt x="244354" y="2615122"/>
                  <a:pt x="4729185" y="251743"/>
                  <a:pt x="4740463" y="244229"/>
                </a:cubicBezTo>
                <a:cubicBezTo>
                  <a:pt x="4808130" y="206655"/>
                  <a:pt x="4838204" y="131508"/>
                  <a:pt x="4838204" y="52603"/>
                </a:cubicBezTo>
                <a:cubicBezTo>
                  <a:pt x="4838204" y="37574"/>
                  <a:pt x="4838204" y="15030"/>
                  <a:pt x="4834445" y="0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ctr" anchorCtr="1"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00" y="5260845"/>
            <a:ext cx="2130556" cy="159715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00" y="0"/>
            <a:ext cx="2322581" cy="1959868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8364" cy="1085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00" y="1940818"/>
            <a:ext cx="5814000" cy="886397"/>
          </a:xfrm>
        </p:spPr>
        <p:txBody>
          <a:bodyPr wrap="square" anchor="b">
            <a:spAutoFit/>
          </a:bodyPr>
          <a:lstStyle>
            <a:lvl1pPr algn="l"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>
          <a:xfrm>
            <a:off x="467999" y="2886375"/>
            <a:ext cx="1294125" cy="24622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8FB62D9C-D81F-4F17-8B4A-095B12C32CA4}" type="datetime1">
              <a:rPr lang="nb-NO" smtClean="0"/>
              <a:t>25.10.2018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213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8833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2483"/>
            <a:ext cx="7124700" cy="443198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361950"/>
            <a:ext cx="2118364" cy="108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1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35"/>
          <p:cNvSpPr>
            <a:spLocks noGrp="1"/>
          </p:cNvSpPr>
          <p:nvPr>
            <p:ph type="pic" idx="1"/>
          </p:nvPr>
        </p:nvSpPr>
        <p:spPr>
          <a:xfrm>
            <a:off x="4572000" y="1188000"/>
            <a:ext cx="4122000" cy="4860000"/>
          </a:xfrm>
          <a:custGeom>
            <a:avLst/>
            <a:gdLst>
              <a:gd name="connsiteX0" fmla="*/ 4834445 w 4872038"/>
              <a:gd name="connsiteY0" fmla="*/ 0 h 5756275"/>
              <a:gd name="connsiteX1" fmla="*/ 4872038 w 4872038"/>
              <a:gd name="connsiteY1" fmla="*/ 157809 h 5756275"/>
              <a:gd name="connsiteX2" fmla="*/ 4872038 w 4872038"/>
              <a:gd name="connsiteY2" fmla="*/ 1968857 h 5756275"/>
              <a:gd name="connsiteX3" fmla="*/ 4872038 w 4872038"/>
              <a:gd name="connsiteY3" fmla="*/ 2765417 h 5756275"/>
              <a:gd name="connsiteX4" fmla="*/ 4646480 w 4872038"/>
              <a:gd name="connsiteY4" fmla="*/ 3129881 h 5756275"/>
              <a:gd name="connsiteX5" fmla="*/ 131575 w 4872038"/>
              <a:gd name="connsiteY5" fmla="*/ 5512047 h 5756275"/>
              <a:gd name="connsiteX6" fmla="*/ 33834 w 4872038"/>
              <a:gd name="connsiteY6" fmla="*/ 5703672 h 5756275"/>
              <a:gd name="connsiteX7" fmla="*/ 37593 w 4872038"/>
              <a:gd name="connsiteY7" fmla="*/ 5756275 h 5756275"/>
              <a:gd name="connsiteX8" fmla="*/ 0 w 4872038"/>
              <a:gd name="connsiteY8" fmla="*/ 5598466 h 5756275"/>
              <a:gd name="connsiteX9" fmla="*/ 0 w 4872038"/>
              <a:gd name="connsiteY9" fmla="*/ 4516347 h 5756275"/>
              <a:gd name="connsiteX10" fmla="*/ 0 w 4872038"/>
              <a:gd name="connsiteY10" fmla="*/ 2990858 h 5756275"/>
              <a:gd name="connsiteX11" fmla="*/ 225558 w 4872038"/>
              <a:gd name="connsiteY11" fmla="*/ 2626395 h 5756275"/>
              <a:gd name="connsiteX12" fmla="*/ 4740463 w 4872038"/>
              <a:gd name="connsiteY12" fmla="*/ 244229 h 5756275"/>
              <a:gd name="connsiteX13" fmla="*/ 4838204 w 4872038"/>
              <a:gd name="connsiteY13" fmla="*/ 52603 h 5756275"/>
              <a:gd name="connsiteX14" fmla="*/ 4834445 w 4872038"/>
              <a:gd name="connsiteY14" fmla="*/ 0 h 575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72038" h="5756275">
                <a:moveTo>
                  <a:pt x="4834445" y="0"/>
                </a:moveTo>
                <a:cubicBezTo>
                  <a:pt x="4834445" y="0"/>
                  <a:pt x="4872038" y="60118"/>
                  <a:pt x="4872038" y="157809"/>
                </a:cubicBezTo>
                <a:cubicBezTo>
                  <a:pt x="4872038" y="1968857"/>
                  <a:pt x="4872038" y="1968857"/>
                  <a:pt x="4872038" y="1968857"/>
                </a:cubicBezTo>
                <a:cubicBezTo>
                  <a:pt x="4872038" y="2765417"/>
                  <a:pt x="4872038" y="2765417"/>
                  <a:pt x="4872038" y="2765417"/>
                </a:cubicBezTo>
                <a:cubicBezTo>
                  <a:pt x="4872038" y="2938255"/>
                  <a:pt x="4763018" y="3073520"/>
                  <a:pt x="4646480" y="3129881"/>
                </a:cubicBezTo>
                <a:cubicBezTo>
                  <a:pt x="4627684" y="3141153"/>
                  <a:pt x="142853" y="5504532"/>
                  <a:pt x="131575" y="5512047"/>
                </a:cubicBezTo>
                <a:cubicBezTo>
                  <a:pt x="63908" y="5549620"/>
                  <a:pt x="33834" y="5624768"/>
                  <a:pt x="33834" y="5703672"/>
                </a:cubicBezTo>
                <a:cubicBezTo>
                  <a:pt x="33834" y="5718702"/>
                  <a:pt x="33834" y="5741246"/>
                  <a:pt x="37593" y="5756275"/>
                </a:cubicBezTo>
                <a:cubicBezTo>
                  <a:pt x="37593" y="5756275"/>
                  <a:pt x="0" y="5696157"/>
                  <a:pt x="0" y="5598466"/>
                </a:cubicBezTo>
                <a:cubicBezTo>
                  <a:pt x="0" y="4516347"/>
                  <a:pt x="0" y="4516347"/>
                  <a:pt x="0" y="4516347"/>
                </a:cubicBezTo>
                <a:cubicBezTo>
                  <a:pt x="0" y="2990858"/>
                  <a:pt x="0" y="2990858"/>
                  <a:pt x="0" y="2990858"/>
                </a:cubicBezTo>
                <a:cubicBezTo>
                  <a:pt x="0" y="2818020"/>
                  <a:pt x="109020" y="2682755"/>
                  <a:pt x="225558" y="2626395"/>
                </a:cubicBezTo>
                <a:cubicBezTo>
                  <a:pt x="244354" y="2615122"/>
                  <a:pt x="4729185" y="251743"/>
                  <a:pt x="4740463" y="244229"/>
                </a:cubicBezTo>
                <a:cubicBezTo>
                  <a:pt x="4808130" y="206655"/>
                  <a:pt x="4838204" y="131508"/>
                  <a:pt x="4838204" y="52603"/>
                </a:cubicBezTo>
                <a:cubicBezTo>
                  <a:pt x="4838204" y="37574"/>
                  <a:pt x="4838204" y="15030"/>
                  <a:pt x="4834445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ctr" anchorCtr="1">
            <a:no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00" y="5260847"/>
            <a:ext cx="2130556" cy="159715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01" y="0"/>
            <a:ext cx="2322581" cy="1959868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8364" cy="1085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00" y="2494818"/>
            <a:ext cx="5814000" cy="332399"/>
          </a:xfrm>
        </p:spPr>
        <p:txBody>
          <a:bodyPr wrap="square" anchor="b">
            <a:spAutoFit/>
          </a:bodyPr>
          <a:lstStyle>
            <a:lvl1pPr algn="l">
              <a:defRPr sz="24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>
          <a:xfrm>
            <a:off x="468000" y="2886377"/>
            <a:ext cx="1025922" cy="24622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FB62D9C-D81F-4F17-8B4A-095B12C32CA4}" type="datetime1">
              <a:rPr lang="nb-NO" smtClean="0"/>
              <a:t>25.10.2018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158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ly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19" cy="6858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6000" y="3885900"/>
            <a:ext cx="3599034" cy="1329595"/>
          </a:xfrm>
        </p:spPr>
        <p:txBody>
          <a:bodyPr wrap="square" anchor="t" anchorCtr="0">
            <a:sp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468000" y="6641835"/>
            <a:ext cx="2577629" cy="1308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50" b="1" dirty="0" smtClean="0">
                <a:solidFill>
                  <a:schemeClr val="accent1"/>
                </a:solidFill>
              </a:rPr>
              <a:t>Landbruksdirektoratet / </a:t>
            </a:r>
            <a:r>
              <a:rPr lang="nb-NO" sz="850" b="1" dirty="0" err="1" smtClean="0">
                <a:solidFill>
                  <a:schemeClr val="accent1"/>
                </a:solidFill>
              </a:rPr>
              <a:t>Eanandoallodirektoráhtta</a:t>
            </a:r>
            <a:endParaRPr lang="nb-NO" sz="85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6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mørk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19" cy="6858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6000" y="3885900"/>
            <a:ext cx="3599034" cy="1329595"/>
          </a:xfrm>
        </p:spPr>
        <p:txBody>
          <a:bodyPr wrap="square" anchor="t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468000" y="6641835"/>
            <a:ext cx="2577629" cy="1308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50" b="1" dirty="0" smtClean="0">
                <a:solidFill>
                  <a:schemeClr val="accent1"/>
                </a:solidFill>
              </a:rPr>
              <a:t>Landbruksdirektoratet / </a:t>
            </a:r>
            <a:r>
              <a:rPr lang="nb-NO" sz="850" b="1" dirty="0" err="1" smtClean="0">
                <a:solidFill>
                  <a:schemeClr val="accent1"/>
                </a:solidFill>
              </a:rPr>
              <a:t>Eanandoallodirektoráhtta</a:t>
            </a:r>
            <a:endParaRPr lang="nb-NO" sz="85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30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4404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959667"/>
            <a:ext cx="3870967" cy="434033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572000" y="1980000"/>
            <a:ext cx="0" cy="4320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bilde 12"/>
          <p:cNvSpPr>
            <a:spLocks noGrp="1"/>
          </p:cNvSpPr>
          <p:nvPr>
            <p:ph type="pic" sz="quarter" idx="13"/>
          </p:nvPr>
        </p:nvSpPr>
        <p:spPr>
          <a:xfrm>
            <a:off x="4805034" y="1979613"/>
            <a:ext cx="3960000" cy="43211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720000" anchor="ctr" anchorCtr="1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3906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,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959667"/>
            <a:ext cx="3870967" cy="434033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572000" y="1980000"/>
            <a:ext cx="0" cy="4320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805035" y="1959667"/>
            <a:ext cx="3960000" cy="434033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63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00" y="2962275"/>
            <a:ext cx="3833033" cy="33377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00" y="919929"/>
            <a:ext cx="3833034" cy="1329595"/>
          </a:xfrm>
        </p:spPr>
        <p:txBody>
          <a:bodyPr anchor="b" anchorCtr="0">
            <a:spAutoFit/>
          </a:bodyPr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4842000" cy="6552000"/>
          </a:xfrm>
          <a:custGeom>
            <a:avLst/>
            <a:gdLst>
              <a:gd name="connsiteX0" fmla="*/ 0 w 4842000"/>
              <a:gd name="connsiteY0" fmla="*/ 0 h 6552000"/>
              <a:gd name="connsiteX1" fmla="*/ 4842000 w 4842000"/>
              <a:gd name="connsiteY1" fmla="*/ 0 h 6552000"/>
              <a:gd name="connsiteX2" fmla="*/ 4842000 w 4842000"/>
              <a:gd name="connsiteY2" fmla="*/ 6552000 h 6552000"/>
              <a:gd name="connsiteX3" fmla="*/ 0 w 4842000"/>
              <a:gd name="connsiteY3" fmla="*/ 6552000 h 6552000"/>
              <a:gd name="connsiteX4" fmla="*/ 0 w 4842000"/>
              <a:gd name="connsiteY4" fmla="*/ 0 h 6552000"/>
              <a:gd name="connsiteX0" fmla="*/ 0 w 4842000"/>
              <a:gd name="connsiteY0" fmla="*/ 0 h 6552000"/>
              <a:gd name="connsiteX1" fmla="*/ 4842000 w 4842000"/>
              <a:gd name="connsiteY1" fmla="*/ 0 h 6552000"/>
              <a:gd name="connsiteX2" fmla="*/ 1365375 w 4842000"/>
              <a:gd name="connsiteY2" fmla="*/ 6542475 h 6552000"/>
              <a:gd name="connsiteX3" fmla="*/ 0 w 4842000"/>
              <a:gd name="connsiteY3" fmla="*/ 6552000 h 6552000"/>
              <a:gd name="connsiteX4" fmla="*/ 0 w 4842000"/>
              <a:gd name="connsiteY4" fmla="*/ 0 h 6552000"/>
              <a:gd name="connsiteX0" fmla="*/ 0 w 4842000"/>
              <a:gd name="connsiteY0" fmla="*/ 0 h 6552000"/>
              <a:gd name="connsiteX1" fmla="*/ 4842000 w 4842000"/>
              <a:gd name="connsiteY1" fmla="*/ 0 h 6552000"/>
              <a:gd name="connsiteX2" fmla="*/ 1370137 w 4842000"/>
              <a:gd name="connsiteY2" fmla="*/ 6547237 h 6552000"/>
              <a:gd name="connsiteX3" fmla="*/ 0 w 4842000"/>
              <a:gd name="connsiteY3" fmla="*/ 6552000 h 6552000"/>
              <a:gd name="connsiteX4" fmla="*/ 0 w 4842000"/>
              <a:gd name="connsiteY4" fmla="*/ 0 h 65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2000" h="6552000">
                <a:moveTo>
                  <a:pt x="0" y="0"/>
                </a:moveTo>
                <a:lnTo>
                  <a:pt x="4842000" y="0"/>
                </a:lnTo>
                <a:lnTo>
                  <a:pt x="1370137" y="6547237"/>
                </a:lnTo>
                <a:lnTo>
                  <a:pt x="0" y="6552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0" bIns="720000" anchor="ctr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4932000" y="2469481"/>
            <a:ext cx="3833033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16470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0768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475" y="695325"/>
            <a:ext cx="8297034" cy="56046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228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65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b-N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682483"/>
            <a:ext cx="8297034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959667"/>
            <a:ext cx="8297034" cy="43403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659605"/>
            <a:ext cx="30861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700">
                <a:solidFill>
                  <a:schemeClr val="accen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64714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 b="1">
                <a:solidFill>
                  <a:schemeClr val="accent4"/>
                </a:solidFill>
              </a:defRPr>
            </a:lvl1pPr>
          </a:lstStyle>
          <a:p>
            <a:fld id="{0EDAB601-3B06-41AF-BDDE-A1BC8F696C4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468000" y="6641835"/>
            <a:ext cx="2577629" cy="1308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50" b="1" dirty="0" smtClean="0">
                <a:solidFill>
                  <a:schemeClr val="accent1"/>
                </a:solidFill>
              </a:rPr>
              <a:t>Landbruksdirektoratet / </a:t>
            </a:r>
            <a:r>
              <a:rPr lang="nb-NO" sz="850" b="1" dirty="0" err="1" smtClean="0">
                <a:solidFill>
                  <a:schemeClr val="accent1"/>
                </a:solidFill>
              </a:rPr>
              <a:t>Eanandoallodirektoráhtta</a:t>
            </a:r>
            <a:endParaRPr lang="nb-NO" sz="85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2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71" r:id="rId3"/>
    <p:sldLayoutId id="2147483660" r:id="rId4"/>
    <p:sldLayoutId id="2147483672" r:id="rId5"/>
    <p:sldLayoutId id="2147483673" r:id="rId6"/>
    <p:sldLayoutId id="2147483674" r:id="rId7"/>
    <p:sldLayoutId id="2147483664" r:id="rId8"/>
    <p:sldLayoutId id="2147483675" r:id="rId9"/>
    <p:sldLayoutId id="2147483665" r:id="rId10"/>
    <p:sldLayoutId id="2147483676" r:id="rId11"/>
    <p:sldLayoutId id="2147483677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914400" rtl="0" eaLnBrk="1" latinLnBrk="0" hangingPunct="1">
        <a:lnSpc>
          <a:spcPct val="90000"/>
        </a:lnSpc>
        <a:spcBef>
          <a:spcPts val="24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48000" indent="-198000" algn="l" defTabSz="914400" rtl="0" eaLnBrk="1" latinLnBrk="0" hangingPunct="1">
        <a:lnSpc>
          <a:spcPct val="90000"/>
        </a:lnSpc>
        <a:spcBef>
          <a:spcPts val="24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01600" indent="-198000" algn="l" defTabSz="914400" rtl="0" eaLnBrk="1" latinLnBrk="0" hangingPunct="1">
        <a:lnSpc>
          <a:spcPct val="90000"/>
        </a:lnSpc>
        <a:spcBef>
          <a:spcPts val="24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584000" indent="-198000" algn="l" defTabSz="914400" rtl="0" eaLnBrk="1" latinLnBrk="0" hangingPunct="1">
        <a:lnSpc>
          <a:spcPct val="90000"/>
        </a:lnSpc>
        <a:spcBef>
          <a:spcPts val="24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70000" indent="-198000" algn="l" defTabSz="914400" rtl="0" eaLnBrk="1" latinLnBrk="0" hangingPunct="1">
        <a:lnSpc>
          <a:spcPct val="90000"/>
        </a:lnSpc>
        <a:spcBef>
          <a:spcPts val="24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skadeordningen.n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skadeordningen.n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842543" y="1827129"/>
            <a:ext cx="4408330" cy="1936343"/>
          </a:xfrm>
        </p:spPr>
        <p:txBody>
          <a:bodyPr/>
          <a:lstStyle/>
          <a:p>
            <a:r>
              <a:rPr lang="nb-NO" b="1" dirty="0" smtClean="0"/>
              <a:t>Statlig naturskadeerstatning -</a:t>
            </a:r>
            <a:br>
              <a:rPr lang="nb-NO" b="1" dirty="0" smtClean="0"/>
            </a:br>
            <a:r>
              <a:rPr lang="nb-NO" b="1" dirty="0" smtClean="0"/>
              <a:t>Landbruksdirektoratet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sz="18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42543" y="3113166"/>
            <a:ext cx="2648456" cy="783595"/>
          </a:xfrm>
        </p:spPr>
        <p:txBody>
          <a:bodyPr/>
          <a:lstStyle/>
          <a:p>
            <a:r>
              <a:rPr lang="nb-NO" dirty="0" smtClean="0"/>
              <a:t>Skjåk</a:t>
            </a:r>
          </a:p>
          <a:p>
            <a:r>
              <a:rPr lang="nb-NO" dirty="0" smtClean="0"/>
              <a:t>24. Oktober 2018</a:t>
            </a:r>
          </a:p>
          <a:p>
            <a:endParaRPr lang="nb-NO" dirty="0" smtClean="0"/>
          </a:p>
          <a:p>
            <a:r>
              <a:rPr lang="nb-NO" dirty="0" smtClean="0"/>
              <a:t>Tron R. Bøe</a:t>
            </a:r>
            <a:endParaRPr lang="nb-NO" dirty="0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6" b="57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05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1028700" y="883374"/>
            <a:ext cx="7124700" cy="443198"/>
          </a:xfrm>
        </p:spPr>
        <p:txBody>
          <a:bodyPr/>
          <a:lstStyle/>
          <a:p>
            <a:r>
              <a:rPr lang="nb-NO" dirty="0" smtClean="0"/>
              <a:t>Naturskadeordningen i Norge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>
                <a:cs typeface="Times New Roman" panose="02020603050405020304" pitchFamily="18" charset="0"/>
              </a:rPr>
              <a:t>I Norge har vi en lovbestemt naturskadeordning som er delt mellom forsikring og en offentlig erstatningsordning for det som ikke kan forsikres</a:t>
            </a:r>
          </a:p>
          <a:p>
            <a:pPr lvl="1"/>
            <a:r>
              <a:rPr lang="nb-NO" sz="2000" dirty="0">
                <a:cs typeface="Times New Roman" panose="02020603050405020304" pitchFamily="18" charset="0"/>
              </a:rPr>
              <a:t>Sammen dekker dette naturskader på fast eiendom og byggverk i privat eie </a:t>
            </a:r>
          </a:p>
          <a:p>
            <a:r>
              <a:rPr lang="nb-NO" sz="2000" dirty="0" smtClean="0"/>
              <a:t>Statlig </a:t>
            </a:r>
            <a:r>
              <a:rPr lang="nb-NO" sz="2000" dirty="0"/>
              <a:t>naturskadeerstatning dekker skade på ting som ikke </a:t>
            </a:r>
            <a:r>
              <a:rPr lang="nb-NO" sz="2000" u="sng" dirty="0"/>
              <a:t>kan</a:t>
            </a:r>
            <a:r>
              <a:rPr lang="nb-NO" sz="2000" dirty="0"/>
              <a:t> </a:t>
            </a:r>
            <a:r>
              <a:rPr lang="nb-NO" sz="2000" dirty="0" smtClean="0"/>
              <a:t>forsikres</a:t>
            </a:r>
          </a:p>
          <a:p>
            <a:pPr lvl="1"/>
            <a:r>
              <a:rPr lang="nb-NO" sz="2000" dirty="0">
                <a:cs typeface="Times New Roman" panose="02020603050405020304" pitchFamily="18" charset="0"/>
              </a:rPr>
              <a:t>Formålet med offentlig naturskadeerstatning er å bidra til at de som rammes av en naturulykke kan «fortsette sin virksomhet» </a:t>
            </a:r>
            <a:endParaRPr lang="nb-NO" sz="2000" dirty="0" smtClean="0">
              <a:cs typeface="Times New Roman" panose="02020603050405020304" pitchFamily="18" charset="0"/>
            </a:endParaRPr>
          </a:p>
          <a:p>
            <a:pPr lvl="1"/>
            <a:r>
              <a:rPr lang="nb-NO" sz="2000" dirty="0"/>
              <a:t>Ordningen dekker ikke statlig og kommunal eiendom </a:t>
            </a:r>
            <a:endParaRPr lang="nb-NO" sz="2000" dirty="0">
              <a:cs typeface="Times New Roman" panose="02020603050405020304" pitchFamily="18" charset="0"/>
            </a:endParaRPr>
          </a:p>
          <a:p>
            <a:pPr marL="450000" lvl="1" indent="0">
              <a:buNone/>
            </a:pPr>
            <a:endParaRPr lang="nb-NO" sz="2000" dirty="0" smtClean="0">
              <a:cs typeface="Times New Roman" panose="02020603050405020304" pitchFamily="18" charset="0"/>
            </a:endParaRPr>
          </a:p>
          <a:p>
            <a:pPr lvl="1"/>
            <a:endParaRPr lang="nb-NO" dirty="0" smtClean="0">
              <a:cs typeface="Times New Roman" panose="02020603050405020304" pitchFamily="18" charset="0"/>
            </a:endParaRPr>
          </a:p>
          <a:p>
            <a:pPr lvl="2"/>
            <a:endParaRPr lang="nb-NO" dirty="0">
              <a:cs typeface="Times New Roman" panose="02020603050405020304" pitchFamily="18" charset="0"/>
            </a:endParaRPr>
          </a:p>
          <a:p>
            <a:endParaRPr lang="nb-NO" dirty="0"/>
          </a:p>
          <a:p>
            <a:endParaRPr lang="nb-NO" dirty="0" smtClean="0"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nb-NO" sz="1500" dirty="0"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nb-NO" sz="1500" dirty="0">
              <a:cs typeface="Times New Roman" panose="02020603050405020304" pitchFamily="18" charset="0"/>
            </a:endParaRPr>
          </a:p>
          <a:p>
            <a:endParaRPr lang="nb-NO" dirty="0">
              <a:cs typeface="Times New Roman" panose="02020603050405020304" pitchFamily="18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697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Vilkår for statlig naturskadeerstatning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Skaden må direkte skyldes naturulykke</a:t>
            </a:r>
          </a:p>
          <a:p>
            <a:r>
              <a:rPr lang="nb-NO" dirty="0" smtClean="0"/>
              <a:t>Ordningen gjelder </a:t>
            </a:r>
            <a:r>
              <a:rPr lang="nb-NO" dirty="0"/>
              <a:t>skader på fast eiendom eller løsøre i Norge</a:t>
            </a:r>
          </a:p>
          <a:p>
            <a:r>
              <a:rPr lang="nb-NO" dirty="0" smtClean="0"/>
              <a:t>Erstatning </a:t>
            </a:r>
            <a:r>
              <a:rPr lang="nb-NO" dirty="0"/>
              <a:t>fra staten når det ikke er mulig å tegne alminnelig forsikring mot skaden</a:t>
            </a:r>
          </a:p>
          <a:p>
            <a:r>
              <a:rPr lang="nb-NO" dirty="0" smtClean="0"/>
              <a:t>Søknadsfrist – husk å sende søknad om erstatning innen fristen på 3 måneder</a:t>
            </a:r>
          </a:p>
          <a:p>
            <a:pPr lvl="1"/>
            <a:r>
              <a:rPr lang="nb-NO" dirty="0" smtClean="0"/>
              <a:t>Må inneholde all påkrevd dokumentasjon</a:t>
            </a:r>
          </a:p>
          <a:p>
            <a:r>
              <a:rPr lang="nb-NO" dirty="0" smtClean="0"/>
              <a:t>Ordningen </a:t>
            </a:r>
            <a:r>
              <a:rPr lang="nb-NO" dirty="0"/>
              <a:t>dekker gjenoppretting av </a:t>
            </a:r>
            <a:r>
              <a:rPr lang="nb-NO" dirty="0" smtClean="0"/>
              <a:t>skadet eiendom, til samme stand som før skaden oppstod</a:t>
            </a:r>
          </a:p>
          <a:p>
            <a:r>
              <a:rPr lang="nb-NO" dirty="0"/>
              <a:t>Mindre merkostnader kan dekkes i tilknytning til gjenopprettingen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512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8700" y="460884"/>
            <a:ext cx="7124700" cy="886397"/>
          </a:xfrm>
        </p:spPr>
        <p:txBody>
          <a:bodyPr/>
          <a:lstStyle/>
          <a:p>
            <a:r>
              <a:rPr lang="nb-NO" dirty="0"/>
              <a:t>Vilkår for statlig naturskadeerstatning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/>
              <a:t>Bruksverdi på det som er skadet – dette må stå i forhold til erstatningen</a:t>
            </a:r>
          </a:p>
          <a:p>
            <a:r>
              <a:rPr lang="nb-NO" dirty="0" smtClean="0"/>
              <a:t>Nødvendige redningskostnader dekkes – </a:t>
            </a:r>
            <a:r>
              <a:rPr lang="nb-NO" dirty="0" err="1" smtClean="0"/>
              <a:t>f.eks</a:t>
            </a:r>
            <a:r>
              <a:rPr lang="nb-NO" dirty="0" smtClean="0"/>
              <a:t> leie av maskiner. Eget arbeid dekkes ikke.</a:t>
            </a:r>
          </a:p>
          <a:p>
            <a:r>
              <a:rPr lang="nb-NO" dirty="0" smtClean="0"/>
              <a:t>Minstebeløp for å søke om erstatning på 20 000 kroner </a:t>
            </a:r>
          </a:p>
          <a:p>
            <a:r>
              <a:rPr lang="nb-NO" dirty="0" smtClean="0"/>
              <a:t>Ordningen </a:t>
            </a:r>
            <a:r>
              <a:rPr lang="nb-NO" dirty="0"/>
              <a:t>dekker ikke indirekte tap eller sikring mot nye naturulykker</a:t>
            </a:r>
          </a:p>
          <a:p>
            <a:r>
              <a:rPr lang="nb-NO" dirty="0" smtClean="0"/>
              <a:t>Egenandel på erstatningen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8312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Typiske skadeobjekter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Typiske objekter som kan dekkes av statlig erstatning er:</a:t>
            </a:r>
          </a:p>
          <a:p>
            <a:pPr lvl="1"/>
            <a:r>
              <a:rPr lang="nb-NO" dirty="0" smtClean="0"/>
              <a:t>Private veier og broer</a:t>
            </a:r>
          </a:p>
          <a:p>
            <a:pPr lvl="1"/>
            <a:r>
              <a:rPr lang="nb-NO" dirty="0" smtClean="0"/>
              <a:t>Dyrket mark og jordbruksarealer</a:t>
            </a:r>
          </a:p>
          <a:p>
            <a:pPr lvl="2"/>
            <a:r>
              <a:rPr lang="nb-NO" dirty="0" smtClean="0"/>
              <a:t>Også skader på leiejord kan dekkes</a:t>
            </a:r>
          </a:p>
          <a:p>
            <a:pPr lvl="1"/>
            <a:r>
              <a:rPr lang="nb-NO" dirty="0" smtClean="0"/>
              <a:t>Kaianlegg og moloer av stein/betong</a:t>
            </a:r>
          </a:p>
          <a:p>
            <a:pPr lvl="1"/>
            <a:r>
              <a:rPr lang="nb-NO" dirty="0" smtClean="0"/>
              <a:t>Skog – når skaden skyldes flom eller skred</a:t>
            </a:r>
          </a:p>
          <a:p>
            <a:pPr lvl="1"/>
            <a:r>
              <a:rPr lang="nb-NO" dirty="0" smtClean="0"/>
              <a:t>Andre byggverk som ikke dekkes av vanlig forsikring</a:t>
            </a:r>
          </a:p>
          <a:p>
            <a:pPr marL="0" indent="0">
              <a:buNone/>
            </a:pPr>
            <a:endParaRPr lang="nb-NO" dirty="0" smtClean="0"/>
          </a:p>
          <a:p>
            <a:pPr lvl="1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193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Søknadsprosess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8000" y="1455421"/>
            <a:ext cx="8297034" cy="4617720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Søk selv om erstatning – send elektronisk søknad til Landbruksdirektoratet</a:t>
            </a:r>
          </a:p>
          <a:p>
            <a:r>
              <a:rPr lang="nb-NO" dirty="0" smtClean="0"/>
              <a:t>Du må legge ved nødvendig </a:t>
            </a:r>
            <a:r>
              <a:rPr lang="nb-NO" dirty="0"/>
              <a:t>dokumentasjon</a:t>
            </a:r>
          </a:p>
          <a:p>
            <a:pPr lvl="1"/>
            <a:r>
              <a:rPr lang="nb-NO" dirty="0" smtClean="0"/>
              <a:t>Beskrivelse/ </a:t>
            </a:r>
            <a:r>
              <a:rPr lang="nb-NO" dirty="0"/>
              <a:t>dokumentasjon av situasjonen før </a:t>
            </a:r>
            <a:r>
              <a:rPr lang="nb-NO" smtClean="0"/>
              <a:t>skaden skjedde</a:t>
            </a:r>
            <a:endParaRPr lang="nb-NO" dirty="0" smtClean="0"/>
          </a:p>
          <a:p>
            <a:pPr lvl="2"/>
            <a:r>
              <a:rPr lang="nb-NO" dirty="0" smtClean="0"/>
              <a:t>for </a:t>
            </a:r>
            <a:r>
              <a:rPr lang="nb-NO" dirty="0"/>
              <a:t>eksempel veistandard, vedlikehold, bruken rett før skade, evt. inntekter</a:t>
            </a:r>
          </a:p>
          <a:p>
            <a:pPr lvl="1"/>
            <a:r>
              <a:rPr lang="nb-NO" dirty="0"/>
              <a:t>Beskrivelse av </a:t>
            </a:r>
            <a:r>
              <a:rPr lang="nb-NO" dirty="0" smtClean="0"/>
              <a:t>skadeomfanget</a:t>
            </a:r>
          </a:p>
          <a:p>
            <a:pPr lvl="1"/>
            <a:r>
              <a:rPr lang="nb-NO" dirty="0" smtClean="0"/>
              <a:t>Gode bilder av skaden</a:t>
            </a:r>
          </a:p>
          <a:p>
            <a:pPr lvl="1"/>
            <a:r>
              <a:rPr lang="nb-NO" dirty="0" smtClean="0"/>
              <a:t>Avmerking av skadested på kart</a:t>
            </a:r>
            <a:endParaRPr lang="nb-NO" dirty="0"/>
          </a:p>
          <a:p>
            <a:pPr lvl="1"/>
            <a:r>
              <a:rPr lang="nb-NO" dirty="0" smtClean="0"/>
              <a:t>Dokumentasjon av </a:t>
            </a:r>
            <a:r>
              <a:rPr lang="nb-NO" dirty="0"/>
              <a:t>kostnader ved </a:t>
            </a:r>
            <a:r>
              <a:rPr lang="nb-NO" dirty="0" smtClean="0"/>
              <a:t>å reparere skaden</a:t>
            </a:r>
          </a:p>
          <a:p>
            <a:pPr lvl="2"/>
            <a:r>
              <a:rPr lang="nb-NO" dirty="0" smtClean="0"/>
              <a:t>les mer om krav </a:t>
            </a:r>
            <a:r>
              <a:rPr lang="nb-NO" dirty="0"/>
              <a:t>til dokumentasjon her</a:t>
            </a:r>
            <a:r>
              <a:rPr lang="nb-NO" dirty="0" smtClean="0"/>
              <a:t>: </a:t>
            </a:r>
            <a:r>
              <a:rPr lang="nb-NO" dirty="0" smtClean="0">
                <a:hlinkClick r:id="rId3"/>
              </a:rPr>
              <a:t>www.naturskadeordningen.no</a:t>
            </a:r>
            <a:r>
              <a:rPr lang="nb-NO" dirty="0" smtClean="0"/>
              <a:t> – dokumenter skadene</a:t>
            </a:r>
          </a:p>
          <a:p>
            <a:pPr lvl="1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4125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Nyttig Informasjon 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152400" y="1835888"/>
            <a:ext cx="4320363" cy="4526459"/>
          </a:xfrm>
        </p:spPr>
        <p:txBody>
          <a:bodyPr>
            <a:normAutofit/>
          </a:bodyPr>
          <a:lstStyle/>
          <a:p>
            <a:r>
              <a:rPr lang="nb-NO" sz="2200" dirty="0" smtClean="0"/>
              <a:t>Les mer, og søk om erstatning på: </a:t>
            </a:r>
            <a:r>
              <a:rPr lang="nb-NO" sz="2200" dirty="0" smtClean="0">
                <a:hlinkClick r:id="rId3"/>
              </a:rPr>
              <a:t>www.naturskadeordningen.no</a:t>
            </a:r>
            <a:endParaRPr lang="nb-NO" sz="2200" dirty="0" smtClean="0"/>
          </a:p>
          <a:p>
            <a:r>
              <a:rPr lang="nb-NO" sz="2200" dirty="0" smtClean="0"/>
              <a:t>Ta kontakt med oss for ytterligere informasjon, eller om du har spørsmål du ikke får besvart på nett</a:t>
            </a:r>
          </a:p>
          <a:p>
            <a:r>
              <a:rPr lang="nb-NO" sz="2200" dirty="0"/>
              <a:t>Telefon Landbruksdirektoratet: 78 60 60 00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7</a:t>
            </a:fld>
            <a:endParaRPr lang="nb-NO"/>
          </a:p>
        </p:txBody>
      </p:sp>
      <p:pic>
        <p:nvPicPr>
          <p:cNvPr id="9" name="Plassholder for bilde 2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2" b="90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7322644"/>
      </p:ext>
    </p:extLst>
  </p:cSld>
  <p:clrMapOvr>
    <a:masterClrMapping/>
  </p:clrMapOvr>
</p:sld>
</file>

<file path=ppt/theme/theme1.xml><?xml version="1.0" encoding="utf-8"?>
<a:theme xmlns:a="http://schemas.openxmlformats.org/drawingml/2006/main" name="Landbruksdirektoratet_PPT">
  <a:themeElements>
    <a:clrScheme name="Landbruksdirektora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2618"/>
      </a:accent1>
      <a:accent2>
        <a:srgbClr val="00AFD7"/>
      </a:accent2>
      <a:accent3>
        <a:srgbClr val="D9D9D6"/>
      </a:accent3>
      <a:accent4>
        <a:srgbClr val="D22630"/>
      </a:accent4>
      <a:accent5>
        <a:srgbClr val="6ECEB2"/>
      </a:accent5>
      <a:accent6>
        <a:srgbClr val="F2F3F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andbruksdirektoratet_PPT.potx" id="{372906E5-FFE6-4539-9511-1A62EB586135}" vid="{149CD68A-B749-4896-991B-2D122F557D0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Landbruksdirektoratet_PPT</Template>
  <TotalTime>406</TotalTime>
  <Words>441</Words>
  <Application>Microsoft Office PowerPoint</Application>
  <PresentationFormat>Skjermframsyning (4:3)</PresentationFormat>
  <Paragraphs>71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Lysbilettitlar</vt:lpstr>
      </vt:variant>
      <vt:variant>
        <vt:i4>7</vt:i4>
      </vt:variant>
    </vt:vector>
  </HeadingPairs>
  <TitlesOfParts>
    <vt:vector size="8" baseType="lpstr">
      <vt:lpstr>Landbruksdirektoratet_PPT</vt:lpstr>
      <vt:lpstr>Statlig naturskadeerstatning - Landbruksdirektoratet   </vt:lpstr>
      <vt:lpstr>Naturskadeordningen i Norge</vt:lpstr>
      <vt:lpstr>Vilkår for statlig naturskadeerstatning</vt:lpstr>
      <vt:lpstr>Vilkår for statlig naturskadeerstatning</vt:lpstr>
      <vt:lpstr>Typiske skadeobjekter</vt:lpstr>
      <vt:lpstr>Søknadsprosess</vt:lpstr>
      <vt:lpstr>Nyttig Informasjon </vt:lpstr>
    </vt:vector>
  </TitlesOfParts>
  <Company>Landbruksdirektoratet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naturskade- erstatningslov - NY ORGANISERING</dc:title>
  <dc:creator>Ervik, Ellen Marie</dc:creator>
  <dc:description>Template by addpoint.no</dc:description>
  <cp:lastModifiedBy>Holen, Svein</cp:lastModifiedBy>
  <cp:revision>33</cp:revision>
  <cp:lastPrinted>2017-07-27T11:50:24Z</cp:lastPrinted>
  <dcterms:created xsi:type="dcterms:W3CDTF">2017-03-17T12:39:01Z</dcterms:created>
  <dcterms:modified xsi:type="dcterms:W3CDTF">2018-10-25T06:54:36Z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